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Roboto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Roboto-boldItalic.fntdata"/><Relationship Id="rId104" Type="http://schemas.openxmlformats.org/officeDocument/2006/relationships/font" Target="fonts/Robot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.fntdata"/><Relationship Id="rId102" Type="http://schemas.openxmlformats.org/officeDocument/2006/relationships/font" Target="fonts/Roboto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7083b458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7083b458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3852a709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3852a709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7083b4585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7083b458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7083b4585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7083b4585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87083b4585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87083b4585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87083b4585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87083b4585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87083b4585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87083b4585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87083b4585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87083b4585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87083b4585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87083b4585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87083b4585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87083b458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87083b4585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87083b4585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87083b4585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87083b4585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87083b4585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87083b4585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87083b4585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87083b4585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87083b4585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87083b4585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87083b4585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87083b4585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87083b4585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87083b4585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87083b4585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87083b4585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041ee5178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041ee5178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041ee517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041ee517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041ee5178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041ee5178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041ee5178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041ee5178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041ee5178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2041ee5178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041ee5178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2041ee5178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041ee51782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041ee51782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03472d9c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03472d9c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gif"/><Relationship Id="rId5" Type="http://schemas.openxmlformats.org/officeDocument/2006/relationships/image" Target="../media/image23.gif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gif"/><Relationship Id="rId5" Type="http://schemas.openxmlformats.org/officeDocument/2006/relationships/image" Target="../media/image23.gif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gif"/><Relationship Id="rId7" Type="http://schemas.openxmlformats.org/officeDocument/2006/relationships/image" Target="../media/image4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26.gif"/><Relationship Id="rId5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5" Type="http://schemas.openxmlformats.org/officeDocument/2006/relationships/image" Target="../media/image41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hyperlink" Target="https://scholar.google.com/scholar?oi=bibs&amp;cluster=11031630029802816899&amp;btnI=1&amp;hl=e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Relationship Id="rId8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Relationship Id="rId8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5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png"/><Relationship Id="rId4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.png"/><Relationship Id="rId7" Type="http://schemas.openxmlformats.org/officeDocument/2006/relationships/image" Target="../media/image5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.png"/><Relationship Id="rId7" Type="http://schemas.openxmlformats.org/officeDocument/2006/relationships/image" Target="../media/image5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.png"/><Relationship Id="rId7" Type="http://schemas.openxmlformats.org/officeDocument/2006/relationships/image" Target="../media/image5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2189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Vivian van Oijen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Language Modelling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4798" r="3103" t="0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0" l="17702" r="0" t="0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b="0" l="4798" r="3103" t="0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b="1" lang="en-GB" sz="1100">
                <a:solidFill>
                  <a:schemeClr val="lt1"/>
                </a:solidFill>
              </a:rPr>
              <a:t>not </a:t>
            </a:r>
            <a:r>
              <a:rPr b="1" i="1" lang="en-GB" sz="1100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Language is very noise and heavily (long-distance) context dependent</a:t>
            </a:r>
            <a:endParaRPr sz="110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b="0" l="17702" r="0" t="0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The Transformer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Get rid of Recurrent Neural Networks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Instead of keeping one hidden state, </a:t>
            </a:r>
            <a:r>
              <a:rPr b="1" lang="en-GB">
                <a:solidFill>
                  <a:srgbClr val="595959"/>
                </a:solidFill>
              </a:rPr>
              <a:t>keep track of multiple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What is the </a:t>
            </a:r>
            <a:r>
              <a:rPr b="1" lang="en-GB">
                <a:solidFill>
                  <a:srgbClr val="595959"/>
                </a:solidFill>
              </a:rPr>
              <a:t>importance</a:t>
            </a:r>
            <a:r>
              <a:rPr lang="en-GB">
                <a:solidFill>
                  <a:srgbClr val="595959"/>
                </a:solidFill>
              </a:rPr>
              <a:t> of every element in the input sequence with respect to it</a:t>
            </a:r>
            <a:r>
              <a:rPr b="1" lang="en-GB">
                <a:solidFill>
                  <a:srgbClr val="595959"/>
                </a:solidFill>
              </a:rPr>
              <a:t>self?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Every word connected to every other word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More parallelization!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Self Attention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Get rid of Recurrent Neural Networks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Instead of keeping one hidden state, </a:t>
            </a:r>
            <a:r>
              <a:rPr b="1" lang="en-GB">
                <a:solidFill>
                  <a:srgbClr val="595959"/>
                </a:solidFill>
              </a:rPr>
              <a:t>keep track of multiple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What is the </a:t>
            </a:r>
            <a:r>
              <a:rPr b="1" lang="en-GB">
                <a:solidFill>
                  <a:srgbClr val="595959"/>
                </a:solidFill>
              </a:rPr>
              <a:t>importance</a:t>
            </a:r>
            <a:r>
              <a:rPr lang="en-GB">
                <a:solidFill>
                  <a:srgbClr val="595959"/>
                </a:solidFill>
              </a:rPr>
              <a:t> of every element in the input sequence with respect to it</a:t>
            </a:r>
            <a:r>
              <a:rPr b="1" lang="en-GB">
                <a:solidFill>
                  <a:srgbClr val="595959"/>
                </a:solidFill>
              </a:rPr>
              <a:t>self?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Every word connected to every other word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More parallelization!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Self Attention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Cambrian Explosion of LMs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b="0" l="0" r="0"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Universe seems to be inherently sequential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We follow the arrow of time (no </a:t>
            </a:r>
            <a:r>
              <a:rPr b="1" lang="en-GB">
                <a:solidFill>
                  <a:schemeClr val="lt1"/>
                </a:solidFill>
              </a:rPr>
              <a:t>entropy</a:t>
            </a:r>
            <a:r>
              <a:rPr b="1" lang="en-GB">
                <a:solidFill>
                  <a:schemeClr val="lt1"/>
                </a:solidFill>
              </a:rPr>
              <a:t> reversals)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Self-Attention 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b="33556" l="54976" r="20162" t="56329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Self-Attention 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Representations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31" name="Google Shape;431;p39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1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63" name="Google Shape;463;p4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65" name="Google Shape;465;p41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b="1" lang="en-GB" sz="1500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b="1" lang="en-GB" sz="1500">
                <a:solidFill>
                  <a:schemeClr val="lt1"/>
                </a:solidFill>
              </a:rPr>
              <a:t>infinitely varied.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Can we model this?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b="981" l="0" r="0" t="5534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Natural Language Modelling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Syntactic Structures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(</a:t>
            </a:r>
            <a:r>
              <a:rPr b="1" lang="en-GB" sz="900">
                <a:solidFill>
                  <a:schemeClr val="lt1"/>
                </a:solidFill>
              </a:rPr>
              <a:t>Chomsky</a:t>
            </a:r>
            <a:r>
              <a:rPr lang="en-GB" sz="900">
                <a:solidFill>
                  <a:schemeClr val="lt1"/>
                </a:solidFill>
              </a:rPr>
              <a:t>, N. 1957)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Self Attention 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b="0" l="0" r="49683" t="33364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b="29133" l="88965" r="0" t="0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Natural Language Modelling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We have the innate ability for language (Universal Grammar)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Different ways to model language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Finite State Automata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Generative Grammars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Deep Learning +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b="0" l="0" r="85829" t="17654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b="0" l="0" r="85829" t="17654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b="-1968" l="80874" r="2872" t="19622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Multi-Head Attention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b="0" l="0" r="49683" t="32400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b="0" l="0" r="1555" t="0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</a:t>
            </a:r>
            <a:r>
              <a:rPr b="1" lang="en-GB" sz="2000">
                <a:solidFill>
                  <a:srgbClr val="A9145E"/>
                </a:solidFill>
              </a:rPr>
              <a:t>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</a:rPr>
              <a:t>BERT</a:t>
            </a:r>
            <a:endParaRPr b="1" sz="2000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</a:rPr>
              <a:t>GPT</a:t>
            </a:r>
            <a:endParaRPr b="1" sz="2000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Generative Pre-Trained 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Generative Pre-Trained 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 Cases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ViT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b="10126" l="0" r="0" t="9950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b="1" lang="en-GB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EvoFormer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b="0" l="35720" r="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1082" name="Google Shape;1082;p84"/>
          <p:cNvGrpSpPr/>
          <p:nvPr/>
        </p:nvGrpSpPr>
        <p:grpSpPr>
          <a:xfrm>
            <a:off x="6232476" y="3820620"/>
            <a:ext cx="2819950" cy="555368"/>
            <a:chOff x="5452100" y="5203500"/>
            <a:chExt cx="5538000" cy="1098000"/>
          </a:xfrm>
        </p:grpSpPr>
        <p:sp>
          <p:nvSpPr>
            <p:cNvPr id="1083" name="Google Shape;1083;p84"/>
            <p:cNvSpPr/>
            <p:nvPr/>
          </p:nvSpPr>
          <p:spPr>
            <a:xfrm>
              <a:off x="5452100" y="5203500"/>
              <a:ext cx="5538000" cy="10980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5546425" y="5237825"/>
              <a:ext cx="1020000" cy="102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SOT</a:t>
              </a:r>
              <a:endParaRPr sz="1100"/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6631300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 The</a:t>
              </a:r>
              <a:endParaRPr sz="1100"/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7716175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quick</a:t>
              </a:r>
              <a:endParaRPr sz="1100"/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9885925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  …</a:t>
              </a:r>
              <a:endParaRPr sz="1100"/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8801050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brown</a:t>
              </a:r>
              <a:endParaRPr sz="1100"/>
            </a:p>
          </p:txBody>
        </p:sp>
      </p:grpSp>
      <p:grpSp>
        <p:nvGrpSpPr>
          <p:cNvPr id="1089" name="Google Shape;1089;p84"/>
          <p:cNvGrpSpPr/>
          <p:nvPr/>
        </p:nvGrpSpPr>
        <p:grpSpPr>
          <a:xfrm>
            <a:off x="6496854" y="956207"/>
            <a:ext cx="2281158" cy="555368"/>
            <a:chOff x="6555634" y="5203505"/>
            <a:chExt cx="4434600" cy="1098000"/>
          </a:xfrm>
        </p:grpSpPr>
        <p:sp>
          <p:nvSpPr>
            <p:cNvPr id="1090" name="Google Shape;1090;p84"/>
            <p:cNvSpPr/>
            <p:nvPr/>
          </p:nvSpPr>
          <p:spPr>
            <a:xfrm>
              <a:off x="6555634" y="5203505"/>
              <a:ext cx="4434600" cy="10980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4"/>
            <p:cNvSpPr/>
            <p:nvPr/>
          </p:nvSpPr>
          <p:spPr>
            <a:xfrm>
              <a:off x="6631300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 The</a:t>
              </a:r>
              <a:endParaRPr sz="1100"/>
            </a:p>
          </p:txBody>
        </p:sp>
        <p:sp>
          <p:nvSpPr>
            <p:cNvPr id="1092" name="Google Shape;1092;p84"/>
            <p:cNvSpPr/>
            <p:nvPr/>
          </p:nvSpPr>
          <p:spPr>
            <a:xfrm>
              <a:off x="7716175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quick</a:t>
              </a:r>
              <a:endParaRPr sz="1100"/>
            </a:p>
          </p:txBody>
        </p:sp>
        <p:sp>
          <p:nvSpPr>
            <p:cNvPr id="1093" name="Google Shape;1093;p84"/>
            <p:cNvSpPr/>
            <p:nvPr/>
          </p:nvSpPr>
          <p:spPr>
            <a:xfrm>
              <a:off x="9885925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   …</a:t>
              </a:r>
              <a:endParaRPr sz="1100"/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8801050" y="5237825"/>
              <a:ext cx="1020000" cy="1020000"/>
            </a:xfrm>
            <a:prstGeom prst="rect">
              <a:avLst/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brown</a:t>
              </a:r>
              <a:endParaRPr sz="1100"/>
            </a:p>
          </p:txBody>
        </p:sp>
      </p:grpSp>
      <p:sp>
        <p:nvSpPr>
          <p:cNvPr id="1095" name="Google Shape;1095;p84"/>
          <p:cNvSpPr/>
          <p:nvPr/>
        </p:nvSpPr>
        <p:spPr>
          <a:xfrm>
            <a:off x="6736142" y="1688552"/>
            <a:ext cx="1813200" cy="289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4"/>
          <p:cNvSpPr txBox="1"/>
          <p:nvPr/>
        </p:nvSpPr>
        <p:spPr>
          <a:xfrm>
            <a:off x="7093321" y="1672757"/>
            <a:ext cx="16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Decoder Block</a:t>
            </a:r>
            <a:endParaRPr sz="1100"/>
          </a:p>
        </p:txBody>
      </p:sp>
      <p:sp>
        <p:nvSpPr>
          <p:cNvPr id="1097" name="Google Shape;1097;p84"/>
          <p:cNvSpPr/>
          <p:nvPr/>
        </p:nvSpPr>
        <p:spPr>
          <a:xfrm>
            <a:off x="6736142" y="2009894"/>
            <a:ext cx="1813200" cy="289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4"/>
          <p:cNvSpPr txBox="1"/>
          <p:nvPr/>
        </p:nvSpPr>
        <p:spPr>
          <a:xfrm>
            <a:off x="7100290" y="1994099"/>
            <a:ext cx="16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Decoder Block</a:t>
            </a:r>
            <a:endParaRPr sz="1100"/>
          </a:p>
        </p:txBody>
      </p:sp>
      <p:sp>
        <p:nvSpPr>
          <p:cNvPr id="1099" name="Google Shape;1099;p84"/>
          <p:cNvSpPr/>
          <p:nvPr/>
        </p:nvSpPr>
        <p:spPr>
          <a:xfrm>
            <a:off x="6736142" y="2347031"/>
            <a:ext cx="1813200" cy="289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84"/>
          <p:cNvSpPr txBox="1"/>
          <p:nvPr/>
        </p:nvSpPr>
        <p:spPr>
          <a:xfrm>
            <a:off x="7080161" y="2331236"/>
            <a:ext cx="16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Decoder Block</a:t>
            </a:r>
            <a:endParaRPr sz="1100"/>
          </a:p>
        </p:txBody>
      </p:sp>
      <p:grpSp>
        <p:nvGrpSpPr>
          <p:cNvPr id="1101" name="Google Shape;1101;p84"/>
          <p:cNvGrpSpPr/>
          <p:nvPr/>
        </p:nvGrpSpPr>
        <p:grpSpPr>
          <a:xfrm>
            <a:off x="6991601" y="2797847"/>
            <a:ext cx="1302033" cy="815568"/>
            <a:chOff x="6751575" y="3349800"/>
            <a:chExt cx="1424700" cy="898500"/>
          </a:xfrm>
        </p:grpSpPr>
        <p:sp>
          <p:nvSpPr>
            <p:cNvPr id="1102" name="Google Shape;1102;p84"/>
            <p:cNvSpPr/>
            <p:nvPr/>
          </p:nvSpPr>
          <p:spPr>
            <a:xfrm>
              <a:off x="6751575" y="3349800"/>
              <a:ext cx="1424700" cy="898500"/>
            </a:xfrm>
            <a:prstGeom prst="trapezoid">
              <a:avLst>
                <a:gd fmla="val 25000" name="adj"/>
              </a:avLst>
            </a:prstGeom>
            <a:solidFill>
              <a:srgbClr val="6D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4"/>
            <p:cNvSpPr txBox="1"/>
            <p:nvPr/>
          </p:nvSpPr>
          <p:spPr>
            <a:xfrm>
              <a:off x="6967750" y="3614400"/>
              <a:ext cx="10998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BIO-GPT-2</a:t>
              </a:r>
              <a:endParaRPr b="1" sz="1200"/>
            </a:p>
          </p:txBody>
        </p:sp>
      </p:grpSp>
      <p:cxnSp>
        <p:nvCxnSpPr>
          <p:cNvPr id="1104" name="Google Shape;1104;p84"/>
          <p:cNvCxnSpPr>
            <a:stCxn id="1099" idx="1"/>
          </p:cNvCxnSpPr>
          <p:nvPr/>
        </p:nvCxnSpPr>
        <p:spPr>
          <a:xfrm rot="10800000">
            <a:off x="4894742" y="2175131"/>
            <a:ext cx="1841400" cy="31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05" name="Google Shape;1105;p84"/>
          <p:cNvCxnSpPr>
            <a:stCxn id="1095" idx="1"/>
          </p:cNvCxnSpPr>
          <p:nvPr/>
        </p:nvCxnSpPr>
        <p:spPr>
          <a:xfrm flipH="1">
            <a:off x="4894742" y="1833452"/>
            <a:ext cx="1841400" cy="341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06" name="Google Shape;1106;p84"/>
          <p:cNvCxnSpPr>
            <a:stCxn id="1102" idx="2"/>
            <a:endCxn id="1086" idx="0"/>
          </p:cNvCxnSpPr>
          <p:nvPr/>
        </p:nvCxnSpPr>
        <p:spPr>
          <a:xfrm>
            <a:off x="7642618" y="3613415"/>
            <a:ext cx="2400" cy="22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07" name="Google Shape;1107;p84"/>
          <p:cNvCxnSpPr>
            <a:stCxn id="1099" idx="2"/>
            <a:endCxn id="1102" idx="0"/>
          </p:cNvCxnSpPr>
          <p:nvPr/>
        </p:nvCxnSpPr>
        <p:spPr>
          <a:xfrm>
            <a:off x="7642742" y="2636831"/>
            <a:ext cx="0" cy="16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08" name="Google Shape;1108;p84"/>
          <p:cNvCxnSpPr>
            <a:stCxn id="1090" idx="2"/>
            <a:endCxn id="1095" idx="0"/>
          </p:cNvCxnSpPr>
          <p:nvPr/>
        </p:nvCxnSpPr>
        <p:spPr>
          <a:xfrm>
            <a:off x="7637433" y="1511575"/>
            <a:ext cx="5400" cy="17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09" name="Google Shape;1109;p84"/>
          <p:cNvCxnSpPr>
            <a:stCxn id="1097" idx="1"/>
          </p:cNvCxnSpPr>
          <p:nvPr/>
        </p:nvCxnSpPr>
        <p:spPr>
          <a:xfrm flipH="1">
            <a:off x="4894742" y="2154794"/>
            <a:ext cx="1841400" cy="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0" name="Google Shape;1110;p84"/>
          <p:cNvSpPr txBox="1"/>
          <p:nvPr/>
        </p:nvSpPr>
        <p:spPr>
          <a:xfrm>
            <a:off x="4762393" y="1843504"/>
            <a:ext cx="15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cross-attention</a:t>
            </a:r>
            <a:endParaRPr b="1" sz="1100"/>
          </a:p>
        </p:txBody>
      </p:sp>
      <p:cxnSp>
        <p:nvCxnSpPr>
          <p:cNvPr id="1111" name="Google Shape;1111;p84"/>
          <p:cNvCxnSpPr/>
          <p:nvPr/>
        </p:nvCxnSpPr>
        <p:spPr>
          <a:xfrm rot="10800000">
            <a:off x="3171072" y="2178286"/>
            <a:ext cx="270000" cy="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2" name="Google Shape;1112;p84"/>
          <p:cNvSpPr txBox="1"/>
          <p:nvPr/>
        </p:nvSpPr>
        <p:spPr>
          <a:xfrm>
            <a:off x="1002691" y="1097587"/>
            <a:ext cx="132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WSIs</a:t>
            </a:r>
            <a:endParaRPr b="1" sz="1600"/>
          </a:p>
        </p:txBody>
      </p:sp>
      <p:grpSp>
        <p:nvGrpSpPr>
          <p:cNvPr id="1113" name="Google Shape;1113;p84"/>
          <p:cNvGrpSpPr/>
          <p:nvPr/>
        </p:nvGrpSpPr>
        <p:grpSpPr>
          <a:xfrm>
            <a:off x="699469" y="1511805"/>
            <a:ext cx="2528612" cy="1337042"/>
            <a:chOff x="-203687" y="2451238"/>
            <a:chExt cx="2766837" cy="1473000"/>
          </a:xfrm>
        </p:grpSpPr>
        <p:grpSp>
          <p:nvGrpSpPr>
            <p:cNvPr id="1114" name="Google Shape;1114;p84"/>
            <p:cNvGrpSpPr/>
            <p:nvPr/>
          </p:nvGrpSpPr>
          <p:grpSpPr>
            <a:xfrm>
              <a:off x="647650" y="2451238"/>
              <a:ext cx="1915500" cy="1473000"/>
              <a:chOff x="1084600" y="1944638"/>
              <a:chExt cx="1915500" cy="1473000"/>
            </a:xfrm>
          </p:grpSpPr>
          <p:grpSp>
            <p:nvGrpSpPr>
              <p:cNvPr id="1115" name="Google Shape;1115;p84"/>
              <p:cNvGrpSpPr/>
              <p:nvPr/>
            </p:nvGrpSpPr>
            <p:grpSpPr>
              <a:xfrm>
                <a:off x="1900300" y="1944638"/>
                <a:ext cx="1099800" cy="1473000"/>
                <a:chOff x="6248200" y="1502588"/>
                <a:chExt cx="1099800" cy="1473000"/>
              </a:xfrm>
            </p:grpSpPr>
            <p:sp>
              <p:nvSpPr>
                <p:cNvPr id="1116" name="Google Shape;1116;p84"/>
                <p:cNvSpPr/>
                <p:nvPr/>
              </p:nvSpPr>
              <p:spPr>
                <a:xfrm rot="5400000">
                  <a:off x="6023150" y="1774688"/>
                  <a:ext cx="1473000" cy="928800"/>
                </a:xfrm>
                <a:prstGeom prst="trapezoid">
                  <a:avLst>
                    <a:gd fmla="val 25000" name="adj"/>
                  </a:avLst>
                </a:prstGeom>
                <a:solidFill>
                  <a:srgbClr val="F1B6D0"/>
                </a:solidFill>
                <a:ln cap="flat" cmpd="sng" w="19050">
                  <a:solidFill>
                    <a:srgbClr val="E499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84"/>
                <p:cNvSpPr txBox="1"/>
                <p:nvPr/>
              </p:nvSpPr>
              <p:spPr>
                <a:xfrm>
                  <a:off x="6248200" y="2054438"/>
                  <a:ext cx="10998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200"/>
                    <a:t>      HIPT</a:t>
                  </a:r>
                  <a:endParaRPr b="1" sz="1200"/>
                </a:p>
              </p:txBody>
            </p:sp>
          </p:grpSp>
          <p:cxnSp>
            <p:nvCxnSpPr>
              <p:cNvPr id="1118" name="Google Shape;1118;p84"/>
              <p:cNvCxnSpPr>
                <a:stCxn id="1117" idx="1"/>
              </p:cNvCxnSpPr>
              <p:nvPr/>
            </p:nvCxnSpPr>
            <p:spPr>
              <a:xfrm rot="10800000">
                <a:off x="1084600" y="2699888"/>
                <a:ext cx="815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</p:grpSp>
        <p:grpSp>
          <p:nvGrpSpPr>
            <p:cNvPr id="1119" name="Google Shape;1119;p84"/>
            <p:cNvGrpSpPr/>
            <p:nvPr/>
          </p:nvGrpSpPr>
          <p:grpSpPr>
            <a:xfrm>
              <a:off x="-112225" y="2791822"/>
              <a:ext cx="1417712" cy="1095303"/>
              <a:chOff x="84915" y="4504145"/>
              <a:chExt cx="1719481" cy="1328445"/>
            </a:xfrm>
          </p:grpSpPr>
          <p:pic>
            <p:nvPicPr>
              <p:cNvPr id="1120" name="Google Shape;1120;p84"/>
              <p:cNvPicPr preferRelativeResize="0"/>
              <p:nvPr/>
            </p:nvPicPr>
            <p:blipFill rotWithShape="1">
              <a:blip r:embed="rId4">
                <a:alphaModFix/>
              </a:blip>
              <a:srcRect b="0" l="52701" r="754" t="8933"/>
              <a:stretch/>
            </p:blipFill>
            <p:spPr>
              <a:xfrm rot="5400000">
                <a:off x="398423" y="4426617"/>
                <a:ext cx="1259340" cy="15526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1" name="Google Shape;1121;p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4915" y="4504145"/>
                <a:ext cx="1624495" cy="13284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2" name="Google Shape;1122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-62849" y="2720044"/>
              <a:ext cx="1187812" cy="113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-233184" y="2703291"/>
              <a:ext cx="1223030" cy="11640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4" name="Google Shape;1124;p84"/>
          <p:cNvSpPr/>
          <p:nvPr/>
        </p:nvSpPr>
        <p:spPr>
          <a:xfrm>
            <a:off x="3504772" y="1846228"/>
            <a:ext cx="1300500" cy="657300"/>
          </a:xfrm>
          <a:prstGeom prst="rect">
            <a:avLst/>
          </a:prstGeom>
          <a:solidFill>
            <a:srgbClr val="F1B6D0"/>
          </a:solidFill>
          <a:ln cap="flat" cmpd="sng" w="19050">
            <a:solidFill>
              <a:srgbClr val="E499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125" name="Google Shape;1125;p84"/>
          <p:cNvSpPr txBox="1"/>
          <p:nvPr/>
        </p:nvSpPr>
        <p:spPr>
          <a:xfrm>
            <a:off x="3546161" y="1839556"/>
            <a:ext cx="121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Transformer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WSI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Encoder</a:t>
            </a:r>
            <a:endParaRPr b="1" sz="1200"/>
          </a:p>
        </p:txBody>
      </p:sp>
      <p:sp>
        <p:nvSpPr>
          <p:cNvPr id="1126" name="Google Shape;1126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Multi-Modal Histopathology 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127" name="Google Shape;1127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 Interpretations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133" name="Google Shape;1133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34" name="Google Shape;1134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35" name="Google Shape;1135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41" name="Google Shape;1141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4" name="Google Shape;11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2" name="Google Shape;1152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Fully Connected Weighted Graph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53" name="Google Shape;11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6" name="Google Shape;1156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64" name="Google Shape;1164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65" name="Google Shape;11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68" name="Google Shape;1168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7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1" name="Google Shape;1171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8" name="Google Shape;1178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79" name="Google Shape;11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82" name="Google Shape;1182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88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85" name="Google Shape;1185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86" name="Google Shape;1186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87" name="Google Shape;1187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94" name="Google Shape;1194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95" name="Google Shape;119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8" name="Google Shape;1198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89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01" name="Google Shape;1201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02" name="Google Shape;1202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3" name="Google Shape;1203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4" name="Google Shape;1204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5" name="Google Shape;120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12" name="Google Shape;1212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13" name="Google Shape;121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6" name="Google Shape;1216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90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19" name="Google Shape;1219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2" name="Google Shape;1222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3" name="Google Shape;122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90"/>
          <p:cNvCxnSpPr>
            <a:stCxn id="1224" idx="0"/>
            <a:endCxn id="1223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7" name="Google Shape;1227;p90"/>
          <p:cNvCxnSpPr>
            <a:stCxn id="1223" idx="0"/>
            <a:endCxn id="1225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34" name="Google Shape;1234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35" name="Google Shape;12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38" name="Google Shape;1238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91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1" name="Google Shape;1241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2" name="Google Shape;1242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43" name="Google Shape;1243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44" name="Google Shape;1244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45" name="Google Shape;124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8" name="Google Shape;1248;p91"/>
          <p:cNvCxnSpPr>
            <a:stCxn id="1246" idx="0"/>
            <a:endCxn id="1245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p91"/>
          <p:cNvCxnSpPr>
            <a:stCxn id="1245" idx="0"/>
            <a:endCxn id="1247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0" name="Google Shape;1250;p91"/>
          <p:cNvCxnSpPr>
            <a:stCxn id="1247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1" name="Google Shape;125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b="1" lang="en-GB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58" name="Google Shape;1258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59" name="Google Shape;125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62" name="Google Shape;1262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92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65" name="Google Shape;1265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66" name="Google Shape;1266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67" name="Google Shape;1267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68" name="Google Shape;1268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69" name="Google Shape;126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4" name="Google Shape;1274;p92"/>
          <p:cNvCxnSpPr>
            <a:stCxn id="1270" idx="0"/>
            <a:endCxn id="1269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5" name="Google Shape;1275;p92"/>
          <p:cNvCxnSpPr>
            <a:stCxn id="1269" idx="0"/>
            <a:endCxn id="1271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6" name="Google Shape;1276;p92"/>
          <p:cNvCxnSpPr>
            <a:stCxn id="1271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7" name="Google Shape;1277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84" name="Google Shape;1284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85" name="Google Shape;128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88" name="Google Shape;1288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9" name="Google Shape;1289;p93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91" name="Google Shape;1291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92" name="Google Shape;1292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93" name="Google Shape;1293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94" name="Google Shape;1294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95" name="Google Shape;1295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93"/>
          <p:cNvCxnSpPr>
            <a:stCxn id="1296" idx="0"/>
            <a:endCxn id="1295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1" name="Google Shape;1301;p93"/>
          <p:cNvCxnSpPr>
            <a:stCxn id="1295" idx="0"/>
            <a:endCxn id="1297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93"/>
          <p:cNvCxnSpPr>
            <a:stCxn id="1297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3" name="Google Shape;1303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93"/>
          <p:cNvSpPr/>
          <p:nvPr/>
        </p:nvSpPr>
        <p:spPr>
          <a:xfrm>
            <a:off x="3392983" y="2598575"/>
            <a:ext cx="1073600" cy="887750"/>
          </a:xfrm>
          <a:custGeom>
            <a:rect b="b" l="l" r="r" t="t"/>
            <a:pathLst>
              <a:path extrusionOk="0" h="35510" w="42944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cap="flat" cmpd="sng" w="9525">
            <a:solidFill>
              <a:srgbClr val="8916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05" name="Google Shape;1305;p93"/>
          <p:cNvSpPr/>
          <p:nvPr/>
        </p:nvSpPr>
        <p:spPr>
          <a:xfrm>
            <a:off x="3280471" y="1682238"/>
            <a:ext cx="1073600" cy="887750"/>
          </a:xfrm>
          <a:custGeom>
            <a:rect b="b" l="l" r="r" t="t"/>
            <a:pathLst>
              <a:path extrusionOk="0" h="35510" w="42944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cap="flat" cmpd="sng" w="9525">
            <a:solidFill>
              <a:srgbClr val="8916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2" name="Google Shape;1312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13" name="Google Shape;13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317" name="Google Shape;1317;p94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94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26" name="Google Shape;1326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27" name="Google Shape;13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331" name="Google Shape;1331;p95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95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42" name="Google Shape;1342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43" name="Google Shape;13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47" name="Google Shape;1347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8" name="Google Shape;1348;p96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96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60" name="Google Shape;1360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61" name="Google Shape;136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65" name="Google Shape;1365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b="1"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6" name="Google Shape;1366;p97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97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Chinchilla Scaling Laws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379" name="Google Shape;1379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80" name="Google Shape;1380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81" name="Google Shape;1381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87" name="Google Shape;1387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0" name="Google Shape;13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8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99" name="Google Shape;1399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00" name="Google Shape;1400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401" name="Google Shape;1401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Chinchilla Scaling Laws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02" name="Google Shape;140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9" name="Google Shape;14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411" name="Google Shape;1411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412" name="Google Shape;1412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13" name="Google Shape;1413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414" name="Google Shape;1414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Chinchilla Scaling Laws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15" name="Google Shape;141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</a:t>
            </a:r>
            <a:r>
              <a:rPr b="1" lang="en-GB" sz="3600">
                <a:solidFill>
                  <a:srgbClr val="A9145E"/>
                </a:solidFill>
              </a:rPr>
              <a:t> Demo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421" name="Google Shape;1421;p10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2" name="Google Shape;1422;p10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3" name="Google Shape;1423;p10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0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0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0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0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10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29" name="Google Shape;1429;p10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0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0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2" name="Google Shape;143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Scaling Transformers 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439" name="Google Shape;1439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40" name="Google Shape;1440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41" name="Google Shape;1441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47" name="Google Shape;1447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0" name="Google Shape;14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0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Whose Revolution?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57" name="Google Shape;145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0" name="Google Shape;1460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Compute Power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62" name="Google Shape;1462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3" name="Google Shape;1463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Research &amp; Funds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64" name="Google Shape;1464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5" name="Google Shape;1465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Data Amount &amp;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Availability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66" name="Google Shape;1466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More Parameters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67" name="Google Shape;1467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Transformer Explosion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75" name="Google Shape;1475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0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0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8" name="Google Shape;1478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</a:t>
            </a:r>
            <a:r>
              <a:rPr lang="en-GB" sz="1200">
                <a:solidFill>
                  <a:schemeClr val="lt1"/>
                </a:solidFill>
              </a:rPr>
              <a:t>Trained on ~350 Billion tokens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79" name="Google Shape;14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88" name="Google Shape;1488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5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91" name="Google Shape;1491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92" name="Google Shape;149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04" name="Google Shape;1504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07" name="Google Shape;1507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08" name="Google Shape;150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20" name="Google Shape;1520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0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23" name="Google Shape;1523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24" name="Google Shape;152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08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1534" name="Google Shape;1534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8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Fin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536" name="Google Shape;15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538" name="Google Shape;1538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45" name="Google Shape;154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108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1551" name="Google Shape;1551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